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4" r:id="rId4"/>
    <p:sldId id="265" r:id="rId5"/>
    <p:sldId id="260" r:id="rId6"/>
    <p:sldId id="272" r:id="rId7"/>
    <p:sldId id="273" r:id="rId8"/>
    <p:sldId id="271" r:id="rId9"/>
    <p:sldId id="275" r:id="rId10"/>
    <p:sldId id="270" r:id="rId11"/>
    <p:sldId id="266" r:id="rId12"/>
    <p:sldId id="261" r:id="rId13"/>
    <p:sldId id="267" r:id="rId14"/>
    <p:sldId id="269" r:id="rId15"/>
    <p:sldId id="276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A232-B198-47C9-8FF5-482DBE68996A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5D9B-36DB-450E-BBA0-98D946AB23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23A9-5B92-43F6-B788-6D5C15352E7F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DBCD-C9DC-45A6-921A-151D88E84D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D316-4966-4147-985D-E5BA99E72793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2A71-A990-4197-90DC-F5ACB78125E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5BE8-FFAB-4C5B-BE94-4C138CB984BE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544F-70E8-4A57-8C05-F09B3F23BC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5661-F851-4FDD-AE89-6BEF5DDDE8B1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D808-44F3-441B-A7DA-53F38CA7CC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0847-BE82-44DC-B44A-0AB2ACFAA387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3245-F7DE-41EB-9165-4E3A385CAA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7336-DE46-4250-9E6D-D41CD37B479C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AB47-EFDE-47F5-ACDF-91F203A76B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717A-8615-49EB-A8B1-90E4B613DBE4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ADAE-A06C-4740-83BD-361929B039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5CCA-CE1C-4743-89A4-CEB8E4B90FBF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FD0C-C6A3-4BDF-8E43-DCA370435F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EE83-52A1-452A-BBA3-E92096CD46E9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E6F2-F39A-4DB5-A4F1-C3F2A1DB10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82E3-00D4-40FD-8107-E5684C091D5C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564F0-431C-49F8-924F-AA0F411CBC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uk-UA" alt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7E485-2FC3-448A-B01A-7CCC23A471E8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7F83F-9C1B-4190-804F-5C500D30C9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 неймовірних фактів про природу, яких вам не розповідали у школ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altLang="uk-UA" b="1" smtClean="0">
                <a:solidFill>
                  <a:srgbClr val="FFFF00"/>
                </a:solidFill>
                <a:latin typeface="Comic Sans MS" pitchFamily="66" charset="0"/>
              </a:rPr>
              <a:t>Збережемо природу заради майбутнього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3650" y="-22225"/>
            <a:ext cx="723265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Хутірський ЗЗСО І-ІІІ ступенів</a:t>
            </a:r>
            <a:br>
              <a:rPr lang="uk-UA" alt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altLang="uk-UA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Червонослобідської</a:t>
            </a:r>
            <a:r>
              <a:rPr lang="uk-UA" alt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сільської ради </a:t>
            </a:r>
            <a:br>
              <a:rPr lang="uk-UA" alt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alt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Черкаської області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/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647700" y="1412875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4000" b="1">
                <a:solidFill>
                  <a:srgbClr val="0070C0"/>
                </a:solidFill>
                <a:latin typeface="Comic Sans MS" pitchFamily="66" charset="0"/>
              </a:rPr>
              <a:t>Проєкт Ліги старшокласників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s://texty.org.ua/d/static/wrack/img/DSC_0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70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Объект 2"/>
          <p:cNvSpPr>
            <a:spLocks noGrp="1"/>
          </p:cNvSpPr>
          <p:nvPr>
            <p:ph idx="1"/>
          </p:nvPr>
        </p:nvSpPr>
        <p:spPr>
          <a:xfrm>
            <a:off x="460375" y="525463"/>
            <a:ext cx="8229600" cy="65246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uk-UA" altLang="uk-UA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 зараз головним чинником «цвітіння» українських водоймищ дослідники називають збільшення концентрації фосфатів.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uk-UA" altLang="uk-UA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Його в річку приносять стічні води, він — «їжа» для </a:t>
            </a:r>
            <a:r>
              <a:rPr lang="uk-UA" altLang="uk-UA" sz="4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ціанофітів</a:t>
            </a:r>
            <a:r>
              <a:rPr lang="uk-UA" altLang="uk-UA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uk-UA" altLang="uk-UA" sz="4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uk-UA" altLang="uk-UA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Через спеку та забруднення води хімічними сполуками на Дніпрі в районі  Черкас гниють водорості - 18000.com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3050" y="2989263"/>
            <a:ext cx="5049838" cy="3849687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rgbClr val="FFFF00"/>
                </a:solidFill>
              </a:rPr>
              <a:t>У перенасиченій фосфатами воді посилено розмножуються синьо-зелені водорості. Вони виділяють токсини, які «спалюють» розчинений у воді кисень. У результаті гине риба, а вода цвіте. 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В Черкассах зацвела река Дне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45259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Якщо</a:t>
            </a:r>
            <a:r>
              <a:rPr lang="ru-RU" b="1" dirty="0" smtClean="0">
                <a:solidFill>
                  <a:srgbClr val="FFFF00"/>
                </a:solidFill>
              </a:rPr>
              <a:t> у </a:t>
            </a:r>
            <a:r>
              <a:rPr lang="ru-RU" b="1" dirty="0" err="1" smtClean="0">
                <a:solidFill>
                  <a:srgbClr val="FFFF00"/>
                </a:solidFill>
              </a:rPr>
              <a:t>водойму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потрапляє</a:t>
            </a:r>
            <a:r>
              <a:rPr lang="ru-RU" b="1" dirty="0" smtClean="0">
                <a:solidFill>
                  <a:srgbClr val="FFFF00"/>
                </a:solidFill>
              </a:rPr>
              <a:t> один </a:t>
            </a:r>
            <a:r>
              <a:rPr lang="ru-RU" b="1" dirty="0" err="1" smtClean="0">
                <a:solidFill>
                  <a:srgbClr val="FFFF00"/>
                </a:solidFill>
              </a:rPr>
              <a:t>грам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фосфатів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це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провокує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ріст</a:t>
            </a:r>
            <a:r>
              <a:rPr lang="ru-RU" b="1" dirty="0" smtClean="0">
                <a:solidFill>
                  <a:srgbClr val="FFFF00"/>
                </a:solidFill>
              </a:rPr>
              <a:t> 5–10 </a:t>
            </a:r>
            <a:r>
              <a:rPr lang="ru-RU" b="1" dirty="0" err="1" smtClean="0">
                <a:solidFill>
                  <a:srgbClr val="FFFF00"/>
                </a:solidFill>
              </a:rPr>
              <a:t>кілограмів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синьо-зелених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водоростей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При одному </a:t>
            </a:r>
            <a:r>
              <a:rPr lang="ru-RU" b="1" dirty="0" err="1" smtClean="0">
                <a:solidFill>
                  <a:srgbClr val="FFFF00"/>
                </a:solidFill>
              </a:rPr>
              <a:t>пранні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фосфатними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мийними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засобами</a:t>
            </a:r>
            <a:r>
              <a:rPr lang="ru-RU" b="1" dirty="0" smtClean="0">
                <a:solidFill>
                  <a:srgbClr val="FFFF00"/>
                </a:solidFill>
              </a:rPr>
              <a:t> у </a:t>
            </a:r>
            <a:r>
              <a:rPr lang="ru-RU" b="1" dirty="0" err="1" smtClean="0">
                <a:solidFill>
                  <a:srgbClr val="FFFF00"/>
                </a:solidFill>
              </a:rPr>
              <a:t>воді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опиняється</a:t>
            </a:r>
            <a:r>
              <a:rPr lang="ru-RU" b="1" dirty="0" smtClean="0">
                <a:solidFill>
                  <a:srgbClr val="FFFF00"/>
                </a:solidFill>
              </a:rPr>
              <a:t> до 16 </a:t>
            </a:r>
            <a:r>
              <a:rPr lang="ru-RU" b="1" dirty="0" err="1" smtClean="0">
                <a:solidFill>
                  <a:srgbClr val="FFFF00"/>
                </a:solidFill>
              </a:rPr>
              <a:t>грамів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фосфатів</a:t>
            </a:r>
            <a:endParaRPr lang="uk-UA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ідний Край » «Річка Дніпро може перетворитися на болото», — екологи (віде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altLang="uk-UA" sz="4000" b="1" smtClean="0">
                <a:solidFill>
                  <a:srgbClr val="FFC000"/>
                </a:solidFill>
              </a:rPr>
              <a:t>Воду фосфатами забруднюють і звичайні споживачі, і промислові підприємства, і автомийки, які часто без будь-якого очищення зливають відходи в Дніпро через дощову каналізацію</a:t>
            </a:r>
            <a:endParaRPr lang="uk-UA" altLang="uk-UA" sz="4000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фосфатні пральні порошки"/>
          <p:cNvPicPr>
            <a:picLocks noChangeAspect="1" noChangeArrowheads="1"/>
          </p:cNvPicPr>
          <p:nvPr/>
        </p:nvPicPr>
        <p:blipFill>
          <a:blip r:embed="rId2" cstate="print"/>
          <a:srcRect t="14484" b="12743"/>
          <a:stretch>
            <a:fillRect/>
          </a:stretch>
        </p:blipFill>
        <p:spPr bwMode="auto">
          <a:xfrm>
            <a:off x="0" y="2757488"/>
            <a:ext cx="9153525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07950" y="0"/>
            <a:ext cx="9045575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uk-UA" sz="4400" b="1" smtClean="0">
                <a:solidFill>
                  <a:srgbClr val="C00000"/>
                </a:solidFill>
                <a:latin typeface="Comic Sans MS" pitchFamily="66" charset="0"/>
              </a:rPr>
              <a:t>Зведімо  ж до мінімуму викиди фосфатів, що містяться у пральних порошках та інших мийних засобах</a:t>
            </a:r>
            <a:r>
              <a:rPr lang="ru-RU" altLang="uk-UA" b="1" smtClean="0">
                <a:solidFill>
                  <a:srgbClr val="C00000"/>
                </a:solidFill>
                <a:latin typeface="Comic Sans MS" pitchFamily="66" charset="0"/>
              </a:rPr>
              <a:t>!!!</a:t>
            </a:r>
            <a:endParaRPr lang="uk-UA" altLang="uk-UA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16387" name="Picture 7" descr="Дніпро в Черкасах став восени зеленим і смердючим (Фото, відео) | &amp;quot;ДЗВІН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288" y="19050"/>
            <a:ext cx="8856662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Над </a:t>
            </a:r>
            <a:r>
              <a:rPr lang="uk-UA" sz="40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проєктом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працювали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Марченко Діана та </a:t>
            </a:r>
            <a:r>
              <a:rPr lang="uk-UA" sz="40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Кибукевич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Вероніка, учениці 9 класу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4000" b="1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Керівник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Веженкова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Людмила Миколаївна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 Верхньосадового в Дальнє покинута садиба й обміліла річка Бельбек  (фотогалерея)"/>
          <p:cNvPicPr>
            <a:picLocks noChangeAspect="1" noChangeArrowheads="1"/>
          </p:cNvPicPr>
          <p:nvPr/>
        </p:nvPicPr>
        <p:blipFill>
          <a:blip r:embed="rId2" cstate="print"/>
          <a:srcRect b="7095"/>
          <a:stretch>
            <a:fillRect/>
          </a:stretch>
        </p:blipFill>
        <p:spPr bwMode="auto">
          <a:xfrm>
            <a:off x="1588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64817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>
                <a:solidFill>
                  <a:srgbClr val="FFFF00"/>
                </a:solidFill>
              </a:rPr>
              <a:t>Ще назва є, а річки вже немає.</a:t>
            </a:r>
            <a:br>
              <a:rPr lang="uk-UA" sz="4000" b="1" dirty="0" smtClean="0">
                <a:solidFill>
                  <a:srgbClr val="FFFF00"/>
                </a:solidFill>
              </a:rPr>
            </a:br>
            <a:r>
              <a:rPr lang="uk-UA" sz="4000" b="1" dirty="0" smtClean="0">
                <a:solidFill>
                  <a:srgbClr val="FFFF00"/>
                </a:solidFill>
              </a:rPr>
              <a:t>Усохли верби, </a:t>
            </a:r>
            <a:r>
              <a:rPr lang="uk-UA" sz="4000" b="1" dirty="0" err="1" smtClean="0">
                <a:solidFill>
                  <a:srgbClr val="FFFF00"/>
                </a:solidFill>
              </a:rPr>
              <a:t>вижовкли</a:t>
            </a:r>
            <a:r>
              <a:rPr lang="uk-UA" sz="4000" b="1" dirty="0" smtClean="0">
                <a:solidFill>
                  <a:srgbClr val="FFFF00"/>
                </a:solidFill>
              </a:rPr>
              <a:t> рови,</a:t>
            </a:r>
            <a:br>
              <a:rPr lang="uk-UA" sz="4000" b="1" dirty="0" smtClean="0">
                <a:solidFill>
                  <a:srgbClr val="FFFF00"/>
                </a:solidFill>
              </a:rPr>
            </a:br>
            <a:r>
              <a:rPr lang="uk-UA" sz="4000" b="1" dirty="0" smtClean="0">
                <a:solidFill>
                  <a:srgbClr val="FFFF00"/>
                </a:solidFill>
              </a:rPr>
              <a:t>і дика качка тоскно обминає</a:t>
            </a:r>
            <a:br>
              <a:rPr lang="uk-UA" sz="4000" b="1" dirty="0" smtClean="0">
                <a:solidFill>
                  <a:srgbClr val="FFFF00"/>
                </a:solidFill>
              </a:rPr>
            </a:br>
            <a:r>
              <a:rPr lang="uk-UA" sz="4000" b="1" dirty="0" smtClean="0">
                <a:solidFill>
                  <a:srgbClr val="FFFF00"/>
                </a:solidFill>
              </a:rPr>
              <a:t>рудиментарні залишки </a:t>
            </a:r>
            <a:r>
              <a:rPr lang="uk-UA" sz="4000" b="1" dirty="0" err="1" smtClean="0">
                <a:solidFill>
                  <a:srgbClr val="FFFF00"/>
                </a:solidFill>
              </a:rPr>
              <a:t>багви</a:t>
            </a:r>
            <a:r>
              <a:rPr lang="uk-UA" sz="4000" b="1" dirty="0" smtClean="0">
                <a:solidFill>
                  <a:srgbClr val="FFFF00"/>
                </a:solidFill>
              </a:rPr>
              <a:t>.</a:t>
            </a:r>
            <a:br>
              <a:rPr lang="uk-UA" sz="4000" b="1" dirty="0" smtClean="0">
                <a:solidFill>
                  <a:srgbClr val="FFFF00"/>
                </a:solidFill>
              </a:rPr>
            </a:br>
            <a:r>
              <a:rPr lang="uk-UA" sz="4000" b="1" dirty="0" smtClean="0">
                <a:solidFill>
                  <a:srgbClr val="FFFF00"/>
                </a:solidFill>
              </a:rPr>
              <a:t>І тільки степ, і тільки спека, спека,</a:t>
            </a:r>
            <a:br>
              <a:rPr lang="uk-UA" sz="4000" b="1" dirty="0" smtClean="0">
                <a:solidFill>
                  <a:srgbClr val="FFFF00"/>
                </a:solidFill>
              </a:rPr>
            </a:br>
            <a:r>
              <a:rPr lang="uk-UA" sz="4000" b="1" dirty="0" smtClean="0">
                <a:solidFill>
                  <a:srgbClr val="FFFF00"/>
                </a:solidFill>
              </a:rPr>
              <a:t>і </a:t>
            </a:r>
            <a:r>
              <a:rPr lang="uk-UA" sz="4000" b="1" dirty="0" err="1" smtClean="0">
                <a:solidFill>
                  <a:srgbClr val="FFFF00"/>
                </a:solidFill>
              </a:rPr>
              <a:t>озерянин</a:t>
            </a:r>
            <a:r>
              <a:rPr lang="uk-UA" sz="4000" b="1" dirty="0" smtClean="0">
                <a:solidFill>
                  <a:srgbClr val="FFFF00"/>
                </a:solidFill>
              </a:rPr>
              <a:t> проблиски скупі.</a:t>
            </a:r>
            <a:br>
              <a:rPr lang="uk-UA" sz="4000" b="1" dirty="0" smtClean="0">
                <a:solidFill>
                  <a:srgbClr val="FFFF00"/>
                </a:solidFill>
              </a:rPr>
            </a:br>
            <a:r>
              <a:rPr lang="uk-UA" sz="4000" b="1" dirty="0" smtClean="0">
                <a:solidFill>
                  <a:srgbClr val="FFFF00"/>
                </a:solidFill>
              </a:rPr>
              <a:t>І той у небі зморений лелека,</a:t>
            </a:r>
            <a:br>
              <a:rPr lang="uk-UA" sz="4000" b="1" dirty="0" smtClean="0">
                <a:solidFill>
                  <a:srgbClr val="FFFF00"/>
                </a:solidFill>
              </a:rPr>
            </a:br>
            <a:r>
              <a:rPr lang="uk-UA" sz="4000" b="1" dirty="0" smtClean="0">
                <a:solidFill>
                  <a:srgbClr val="FFFF00"/>
                </a:solidFill>
              </a:rPr>
              <a:t>і те гніздо лелече на стовпі.</a:t>
            </a:r>
            <a:br>
              <a:rPr lang="uk-UA" sz="4000" b="1" dirty="0" smtClean="0">
                <a:solidFill>
                  <a:srgbClr val="FFFF00"/>
                </a:solidFill>
              </a:rPr>
            </a:br>
            <a:endParaRPr lang="uk-UA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 одному з ландшафтних парків України показали рідкісні кадри зникаючої  хижої тварини — Укрaїнa — tsn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0" y="333375"/>
            <a:ext cx="8893175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altLang="uk-UA" sz="4000" b="1" smtClean="0">
                <a:solidFill>
                  <a:srgbClr val="FFFF00"/>
                </a:solidFill>
              </a:rPr>
              <a:t>Куди ти ділась, річенько? Воскресни!</a:t>
            </a:r>
            <a:br>
              <a:rPr lang="uk-UA" altLang="uk-UA" sz="4000" b="1" smtClean="0">
                <a:solidFill>
                  <a:srgbClr val="FFFF00"/>
                </a:solidFill>
              </a:rPr>
            </a:br>
            <a:r>
              <a:rPr lang="uk-UA" altLang="uk-UA" sz="4000" b="1" smtClean="0">
                <a:solidFill>
                  <a:srgbClr val="FFFF00"/>
                </a:solidFill>
              </a:rPr>
              <a:t>У берегів потріскались вуста.</a:t>
            </a:r>
            <a:br>
              <a:rPr lang="uk-UA" altLang="uk-UA" sz="4000" b="1" smtClean="0">
                <a:solidFill>
                  <a:srgbClr val="FFFF00"/>
                </a:solidFill>
              </a:rPr>
            </a:br>
            <a:r>
              <a:rPr lang="uk-UA" altLang="uk-UA" sz="4000" b="1" smtClean="0">
                <a:solidFill>
                  <a:srgbClr val="FFFF00"/>
                </a:solidFill>
              </a:rPr>
              <a:t>Барвистих лук не знають твої весни,</a:t>
            </a:r>
            <a:br>
              <a:rPr lang="uk-UA" altLang="uk-UA" sz="4000" b="1" smtClean="0">
                <a:solidFill>
                  <a:srgbClr val="FFFF00"/>
                </a:solidFill>
              </a:rPr>
            </a:br>
            <a:r>
              <a:rPr lang="uk-UA" altLang="uk-UA" sz="4000" b="1" smtClean="0">
                <a:solidFill>
                  <a:srgbClr val="FFFF00"/>
                </a:solidFill>
              </a:rPr>
              <a:t>і світить спека ребрами моста.</a:t>
            </a:r>
            <a:br>
              <a:rPr lang="uk-UA" altLang="uk-UA" sz="4000" b="1" smtClean="0">
                <a:solidFill>
                  <a:srgbClr val="FFFF00"/>
                </a:solidFill>
              </a:rPr>
            </a:br>
            <a:r>
              <a:rPr lang="uk-UA" altLang="uk-UA" sz="4000" b="1" smtClean="0">
                <a:solidFill>
                  <a:srgbClr val="FFFF00"/>
                </a:solidFill>
              </a:rPr>
              <a:t>Стоять мости над мертвими річками.</a:t>
            </a:r>
            <a:br>
              <a:rPr lang="uk-UA" altLang="uk-UA" sz="4000" b="1" smtClean="0">
                <a:solidFill>
                  <a:srgbClr val="FFFF00"/>
                </a:solidFill>
              </a:rPr>
            </a:br>
            <a:r>
              <a:rPr lang="uk-UA" altLang="uk-UA" sz="4000" b="1" smtClean="0">
                <a:solidFill>
                  <a:srgbClr val="FFFF00"/>
                </a:solidFill>
              </a:rPr>
              <a:t>Лелека зробить декілька кругів.</a:t>
            </a:r>
            <a:br>
              <a:rPr lang="uk-UA" altLang="uk-UA" sz="4000" b="1" smtClean="0">
                <a:solidFill>
                  <a:srgbClr val="FFFF00"/>
                </a:solidFill>
              </a:rPr>
            </a:br>
            <a:r>
              <a:rPr lang="uk-UA" altLang="uk-UA" sz="4000" b="1" smtClean="0">
                <a:solidFill>
                  <a:srgbClr val="FFFF00"/>
                </a:solidFill>
              </a:rPr>
              <a:t>Очерети із чорними свічками</a:t>
            </a:r>
            <a:br>
              <a:rPr lang="uk-UA" altLang="uk-UA" sz="4000" b="1" smtClean="0">
                <a:solidFill>
                  <a:srgbClr val="FFFF00"/>
                </a:solidFill>
              </a:rPr>
            </a:br>
            <a:r>
              <a:rPr lang="uk-UA" altLang="uk-UA" sz="4000" b="1" smtClean="0">
                <a:solidFill>
                  <a:srgbClr val="FFFF00"/>
                </a:solidFill>
              </a:rPr>
              <a:t>ідуть уздовж колишніх берегів…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uk-UA" sz="4000" b="1" i="1" smtClean="0">
                <a:solidFill>
                  <a:srgbClr val="FFFF00"/>
                </a:solidFill>
              </a:rPr>
              <a:t>                                    (Ліна Костенко)</a:t>
            </a:r>
            <a:endParaRPr lang="uk-UA" altLang="uk-UA" sz="4000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ому вода у Дніпрі зел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uk-UA" b="1" smtClean="0"/>
          </a:p>
          <a:p>
            <a:pPr marL="0" indent="0" eaLnBrk="1" hangingPunct="1">
              <a:buFont typeface="Arial" charset="0"/>
              <a:buNone/>
            </a:pPr>
            <a:endParaRPr lang="ru-RU" altLang="uk-UA" b="1" smtClean="0"/>
          </a:p>
          <a:p>
            <a:pPr marL="0" indent="0" eaLnBrk="1" hangingPunct="1">
              <a:buFont typeface="Arial" charset="0"/>
              <a:buNone/>
            </a:pPr>
            <a:endParaRPr lang="ru-RU" altLang="uk-UA" b="1" smtClean="0"/>
          </a:p>
          <a:p>
            <a:pPr marL="0" indent="0" eaLnBrk="1" hangingPunct="1">
              <a:buFont typeface="Arial" charset="0"/>
              <a:buNone/>
            </a:pPr>
            <a:endParaRPr lang="ru-RU" altLang="uk-UA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altLang="uk-UA" b="1" smtClean="0">
                <a:solidFill>
                  <a:srgbClr val="FFFF00"/>
                </a:solidFill>
              </a:rPr>
              <a:t>У Дніпрі виявили велику кількість ціанобактерій – синьо-зелених водоростей</a:t>
            </a:r>
            <a:endParaRPr lang="uk-UA" altLang="uk-UA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Невідома історія черкаської дам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75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75" y="160338"/>
            <a:ext cx="8007350" cy="43481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Дніпро тече Україною 981 км, але рікою можна вважати тільки сотню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незарегульованих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кілометрів: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60 км від кордону з Білоруссю до Київського водосховища і ще 50 км нижче греблі біля Каховки.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Все інше — каскад водосховищ. </a:t>
            </a:r>
          </a:p>
        </p:txBody>
      </p:sp>
      <p:sp>
        <p:nvSpPr>
          <p:cNvPr id="6148" name="AutoShape 4" descr="День Дніпра! | ckovr.gov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6149" name="AutoShape 6" descr="День Дніпра! | ckovr.gov.u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6150" name="AutoShape 8" descr="https://ckovr.gov.ua/wp-content/uploads/2020/07/297153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стория строительства ДнепроГЭ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25" y="260350"/>
            <a:ext cx="8748713" cy="56848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Гідроелектростанції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будували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аби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перекривати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пікові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навантаження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енергосистему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великих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міст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. </a:t>
            </a:r>
            <a:endParaRPr lang="uk-UA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8195" name="Picture 2" descr="Навигацию по Днепру открыли досроч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204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613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altLang="uk-UA" b="1" smtClean="0">
                <a:solidFill>
                  <a:srgbClr val="FFFF00"/>
                </a:solidFill>
              </a:rPr>
              <a:t>Фахівці Інституту гідробіології підрахували, що для нормального функціонування екосистеми у воді має бути не більше 40 г/м3 фітомаси, тоді якість водоймища не страждає.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altLang="uk-UA" b="1" smtClean="0">
                <a:solidFill>
                  <a:srgbClr val="FFFF00"/>
                </a:solidFill>
              </a:rPr>
              <a:t>Наразі вони фіксують до 300—400 г/м3 біомаси в місцях, куди вітер зганяє фітопланктон, що вдесятеро перевищує норму.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НІПРО ЧЕРКАСИ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3600"/>
            <a:ext cx="8964613" cy="489902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Через </a:t>
            </a:r>
            <a:r>
              <a:rPr lang="ru-RU" b="1" dirty="0" err="1" smtClean="0">
                <a:solidFill>
                  <a:srgbClr val="FFFF00"/>
                </a:solidFill>
              </a:rPr>
              <a:t>греблі</a:t>
            </a:r>
            <a:r>
              <a:rPr lang="ru-RU" b="1" dirty="0" smtClean="0">
                <a:solidFill>
                  <a:srgbClr val="FFFF00"/>
                </a:solidFill>
              </a:rPr>
              <a:t> вода у </a:t>
            </a:r>
            <a:r>
              <a:rPr lang="ru-RU" b="1" dirty="0" err="1" smtClean="0">
                <a:solidFill>
                  <a:srgbClr val="FFFF00"/>
                </a:solidFill>
              </a:rPr>
              <a:t>Дніпрі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застоюється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зникає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здатність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ріки</a:t>
            </a:r>
            <a:r>
              <a:rPr lang="ru-RU" b="1" dirty="0" smtClean="0">
                <a:solidFill>
                  <a:srgbClr val="FFFF00"/>
                </a:solidFill>
              </a:rPr>
              <a:t> до </a:t>
            </a:r>
            <a:r>
              <a:rPr lang="ru-RU" b="1" dirty="0" err="1" smtClean="0">
                <a:solidFill>
                  <a:srgbClr val="FFFF00"/>
                </a:solidFill>
              </a:rPr>
              <a:t>самоочищення</a:t>
            </a:r>
            <a:r>
              <a:rPr lang="ru-RU" b="1" dirty="0" smtClean="0">
                <a:solidFill>
                  <a:srgbClr val="FFFF00"/>
                </a:solidFill>
              </a:rPr>
              <a:t>. 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rgbClr val="FFFF00"/>
                </a:solidFill>
              </a:rPr>
              <a:t>Площа земель, що були затоплені під час створення каскаду, перевищує 760 км2. З них більше трьохсот — сільськогосподарські угіддя і майже стільки ж — ліси. Водосховища створювались на українських чорноземах. Теоретично шар родючих ґрунтів мали б зняти, але фактично обійшлися без цього.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rgbClr val="FFFF00"/>
                </a:solidFill>
              </a:rPr>
              <a:t>І фітопланктон отримав величезний стіл з їжею.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10243" name="Picture 2" descr="Випуск 1. Митниця - Громадське Черка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-44450"/>
            <a:ext cx="91598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Объект 2"/>
          <p:cNvSpPr>
            <a:spLocks noGrp="1"/>
          </p:cNvSpPr>
          <p:nvPr>
            <p:ph idx="1"/>
          </p:nvPr>
        </p:nvSpPr>
        <p:spPr>
          <a:xfrm>
            <a:off x="-15875" y="0"/>
            <a:ext cx="8980488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uk-UA" sz="4000" b="1" smtClean="0">
                <a:solidFill>
                  <a:srgbClr val="002060"/>
                </a:solidFill>
              </a:rPr>
              <a:t>Вода ще більше застоюється через будівництво на берегах водоймищ, яке порушує водообмін між водосховищами та підземними водами.</a:t>
            </a:r>
            <a:endParaRPr lang="uk-UA" altLang="uk-UA" sz="4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8F8F8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288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Comic Sans MS</vt:lpstr>
      <vt:lpstr>Тема Office</vt:lpstr>
      <vt:lpstr>Збережемо природу заради майбутнього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Збережемо природу заради майбутнього</dc:title>
  <dc:creator>Людмила</dc:creator>
  <cp:lastModifiedBy>User</cp:lastModifiedBy>
  <cp:revision>10</cp:revision>
  <dcterms:created xsi:type="dcterms:W3CDTF">2021-09-20T08:46:42Z</dcterms:created>
  <dcterms:modified xsi:type="dcterms:W3CDTF">2021-09-27T06:15:59Z</dcterms:modified>
</cp:coreProperties>
</file>